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 id="2147483662" r:id="rId6"/>
  </p:sldMasterIdLst>
  <p:notesMasterIdLst>
    <p:notesMasterId r:id="rId25"/>
  </p:notesMasterIdLst>
  <p:sldIdLst>
    <p:sldId id="272" r:id="rId7"/>
    <p:sldId id="256" r:id="rId8"/>
    <p:sldId id="257" r:id="rId9"/>
    <p:sldId id="258" r:id="rId10"/>
    <p:sldId id="259" r:id="rId11"/>
    <p:sldId id="260" r:id="rId12"/>
    <p:sldId id="261" r:id="rId13"/>
    <p:sldId id="262" r:id="rId14"/>
    <p:sldId id="263" r:id="rId15"/>
    <p:sldId id="264" r:id="rId16"/>
    <p:sldId id="265" r:id="rId17"/>
    <p:sldId id="266" r:id="rId18"/>
    <p:sldId id="282" r:id="rId19"/>
    <p:sldId id="268" r:id="rId20"/>
    <p:sldId id="269" r:id="rId21"/>
    <p:sldId id="270" r:id="rId22"/>
    <p:sldId id="271" r:id="rId23"/>
    <p:sldId id="281" r:id="rId24"/>
  </p:sldIdLst>
  <p:sldSz cx="9144000" cy="5143500" type="screen16x9"/>
  <p:notesSz cx="6858000" cy="9144000"/>
  <p:embeddedFontLst>
    <p:embeddedFont>
      <p:font typeface="Alfa Slab One" panose="020B0604020202020204" charset="0"/>
      <p:regular r:id="rId26"/>
    </p:embeddedFont>
    <p:embeddedFont>
      <p:font typeface="Calibri" panose="020F0502020204030204" pitchFamily="34" charset="0"/>
      <p:regular r:id="rId27"/>
      <p:bold r:id="rId28"/>
      <p:italic r:id="rId29"/>
      <p:boldItalic r:id="rId30"/>
    </p:embeddedFont>
    <p:embeddedFont>
      <p:font typeface="Proxima Nova"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RT GRIESEM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9.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96f6f7d85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96f6f7d8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96f6f7d8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96f6f7d8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96f6f7d85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96f6f7d8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96f6f7d85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96f6f7d85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96f6f7d8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96f6f7d8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96f6f7d85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96f6f7d85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6f6f7d8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96f6f7d8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96f6f7d8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96f6f7d8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96f6f7d8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96f6f7d8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96f6f7d8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96f6f7d8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96f6f7d8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96f6f7d8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96f6f7d8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96f6f7d8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96f6f7d8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96f6f7d8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96f6f7d85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96f6f7d8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96f6f7d85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96f6f7d85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sp>
        <p:nvSpPr>
          <p:cNvPr id="8" name="Subtitle"/>
          <p:cNvSpPr>
            <a:spLocks noGrp="1"/>
          </p:cNvSpPr>
          <p:nvPr>
            <p:ph type="subTitle" idx="1"/>
          </p:nvPr>
        </p:nvSpPr>
        <p:spPr>
          <a:xfrm>
            <a:off x="514351" y="3543303"/>
            <a:ext cx="5143500" cy="1085851"/>
          </a:xfrm>
          <a:prstGeom prst="rect">
            <a:avLst/>
          </a:prstGeom>
        </p:spPr>
        <p:txBody>
          <a:bodyPr lIns="0" tIns="0" rIns="0" bIns="0" anchor="t">
            <a:normAutofit/>
          </a:bodyPr>
          <a:lstStyle>
            <a:lvl1pPr marL="0" indent="0" algn="l">
              <a:lnSpc>
                <a:spcPts val="1744"/>
              </a:lnSpc>
              <a:spcBef>
                <a:spcPts val="0"/>
              </a:spcBef>
              <a:spcAft>
                <a:spcPts val="0"/>
              </a:spcAft>
              <a:buNone/>
              <a:defRPr sz="1800" baseline="0">
                <a:solidFill>
                  <a:schemeClr val="bg1"/>
                </a:solidFill>
                <a:latin typeface="Arial" panose="020B0604020202020204" pitchFamily="34" charset="0"/>
                <a:cs typeface="Arial" panose="020B0604020202020204" pitchFamily="34" charset="0"/>
              </a:defRPr>
            </a:lvl1pPr>
          </a:lstStyle>
          <a:p>
            <a:endParaRPr lang="en-US" dirty="0"/>
          </a:p>
        </p:txBody>
      </p:sp>
      <p:sp>
        <p:nvSpPr>
          <p:cNvPr id="13" name="Title"/>
          <p:cNvSpPr>
            <a:spLocks noGrp="1"/>
          </p:cNvSpPr>
          <p:nvPr>
            <p:ph type="title"/>
          </p:nvPr>
        </p:nvSpPr>
        <p:spPr>
          <a:xfrm>
            <a:off x="514350" y="1714500"/>
            <a:ext cx="5143500" cy="1645920"/>
          </a:xfrm>
          <a:prstGeom prst="rect">
            <a:avLst/>
          </a:prstGeom>
        </p:spPr>
        <p:txBody>
          <a:bodyPr lIns="0" tIns="0" rIns="0" bIns="0" anchor="b" anchorCtr="0">
            <a:noAutofit/>
          </a:bodyPr>
          <a:lstStyle>
            <a:lvl1pPr algn="l">
              <a:lnSpc>
                <a:spcPct val="100000"/>
              </a:lnSpc>
              <a:defRPr sz="3750" b="1" baseline="0">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40112190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2280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WHS Textur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72091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Calibri" pitchFamily="34" charset="0"/>
        </a:defRPr>
      </a:lvl2pPr>
      <a:lvl3pPr algn="ctr" rtl="0" eaLnBrk="0" fontAlgn="base" hangingPunct="0">
        <a:spcBef>
          <a:spcPct val="0"/>
        </a:spcBef>
        <a:spcAft>
          <a:spcPct val="0"/>
        </a:spcAft>
        <a:defRPr sz="2475">
          <a:solidFill>
            <a:schemeClr val="tx1"/>
          </a:solidFill>
          <a:latin typeface="Calibri" pitchFamily="34" charset="0"/>
        </a:defRPr>
      </a:lvl3pPr>
      <a:lvl4pPr algn="ctr" rtl="0" eaLnBrk="0" fontAlgn="base" hangingPunct="0">
        <a:spcBef>
          <a:spcPct val="0"/>
        </a:spcBef>
        <a:spcAft>
          <a:spcPct val="0"/>
        </a:spcAft>
        <a:defRPr sz="2475">
          <a:solidFill>
            <a:schemeClr val="tx1"/>
          </a:solidFill>
          <a:latin typeface="Calibri" pitchFamily="34" charset="0"/>
        </a:defRPr>
      </a:lvl4pPr>
      <a:lvl5pPr algn="ctr" rtl="0" eaLnBrk="0" fontAlgn="base" hangingPunct="0">
        <a:spcBef>
          <a:spcPct val="0"/>
        </a:spcBef>
        <a:spcAft>
          <a:spcPct val="0"/>
        </a:spcAft>
        <a:defRPr sz="2475">
          <a:solidFill>
            <a:schemeClr val="tx1"/>
          </a:solidFill>
          <a:latin typeface="Calibri" pitchFamily="34" charset="0"/>
        </a:defRPr>
      </a:lvl5pPr>
      <a:lvl6pPr marL="257175" algn="ctr" rtl="0" fontAlgn="base">
        <a:spcBef>
          <a:spcPct val="0"/>
        </a:spcBef>
        <a:spcAft>
          <a:spcPct val="0"/>
        </a:spcAft>
        <a:defRPr sz="2475">
          <a:solidFill>
            <a:schemeClr val="tx1"/>
          </a:solidFill>
          <a:latin typeface="Calibri" pitchFamily="34" charset="0"/>
        </a:defRPr>
      </a:lvl6pPr>
      <a:lvl7pPr marL="514350" algn="ctr" rtl="0" fontAlgn="base">
        <a:spcBef>
          <a:spcPct val="0"/>
        </a:spcBef>
        <a:spcAft>
          <a:spcPct val="0"/>
        </a:spcAft>
        <a:defRPr sz="2475">
          <a:solidFill>
            <a:schemeClr val="tx1"/>
          </a:solidFill>
          <a:latin typeface="Calibri" pitchFamily="34" charset="0"/>
        </a:defRPr>
      </a:lvl7pPr>
      <a:lvl8pPr marL="771525" algn="ctr" rtl="0" fontAlgn="base">
        <a:spcBef>
          <a:spcPct val="0"/>
        </a:spcBef>
        <a:spcAft>
          <a:spcPct val="0"/>
        </a:spcAft>
        <a:defRPr sz="2475">
          <a:solidFill>
            <a:schemeClr val="tx1"/>
          </a:solidFill>
          <a:latin typeface="Calibri" pitchFamily="34" charset="0"/>
        </a:defRPr>
      </a:lvl8pPr>
      <a:lvl9pPr marL="1028700" algn="ctr" rtl="0" fontAlgn="base">
        <a:spcBef>
          <a:spcPct val="0"/>
        </a:spcBef>
        <a:spcAft>
          <a:spcPct val="0"/>
        </a:spcAft>
        <a:defRPr sz="2475">
          <a:solidFill>
            <a:schemeClr val="tx1"/>
          </a:solidFill>
          <a:latin typeface="Calibri" pitchFamily="34" charset="0"/>
        </a:defRPr>
      </a:lvl9pPr>
    </p:titleStyle>
    <p:bodyStyle>
      <a:lvl1pPr marL="192881" indent="-192881"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WHS Textur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619727"/>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Calibri" pitchFamily="34" charset="0"/>
        </a:defRPr>
      </a:lvl2pPr>
      <a:lvl3pPr algn="ctr" rtl="0" eaLnBrk="0" fontAlgn="base" hangingPunct="0">
        <a:spcBef>
          <a:spcPct val="0"/>
        </a:spcBef>
        <a:spcAft>
          <a:spcPct val="0"/>
        </a:spcAft>
        <a:defRPr sz="2475">
          <a:solidFill>
            <a:schemeClr val="tx1"/>
          </a:solidFill>
          <a:latin typeface="Calibri" pitchFamily="34" charset="0"/>
        </a:defRPr>
      </a:lvl3pPr>
      <a:lvl4pPr algn="ctr" rtl="0" eaLnBrk="0" fontAlgn="base" hangingPunct="0">
        <a:spcBef>
          <a:spcPct val="0"/>
        </a:spcBef>
        <a:spcAft>
          <a:spcPct val="0"/>
        </a:spcAft>
        <a:defRPr sz="2475">
          <a:solidFill>
            <a:schemeClr val="tx1"/>
          </a:solidFill>
          <a:latin typeface="Calibri" pitchFamily="34" charset="0"/>
        </a:defRPr>
      </a:lvl4pPr>
      <a:lvl5pPr algn="ctr" rtl="0" eaLnBrk="0" fontAlgn="base" hangingPunct="0">
        <a:spcBef>
          <a:spcPct val="0"/>
        </a:spcBef>
        <a:spcAft>
          <a:spcPct val="0"/>
        </a:spcAft>
        <a:defRPr sz="2475">
          <a:solidFill>
            <a:schemeClr val="tx1"/>
          </a:solidFill>
          <a:latin typeface="Calibri" pitchFamily="34" charset="0"/>
        </a:defRPr>
      </a:lvl5pPr>
      <a:lvl6pPr marL="257175" algn="ctr" rtl="0" fontAlgn="base">
        <a:spcBef>
          <a:spcPct val="0"/>
        </a:spcBef>
        <a:spcAft>
          <a:spcPct val="0"/>
        </a:spcAft>
        <a:defRPr sz="2475">
          <a:solidFill>
            <a:schemeClr val="tx1"/>
          </a:solidFill>
          <a:latin typeface="Calibri" pitchFamily="34" charset="0"/>
        </a:defRPr>
      </a:lvl6pPr>
      <a:lvl7pPr marL="514350" algn="ctr" rtl="0" fontAlgn="base">
        <a:spcBef>
          <a:spcPct val="0"/>
        </a:spcBef>
        <a:spcAft>
          <a:spcPct val="0"/>
        </a:spcAft>
        <a:defRPr sz="2475">
          <a:solidFill>
            <a:schemeClr val="tx1"/>
          </a:solidFill>
          <a:latin typeface="Calibri" pitchFamily="34" charset="0"/>
        </a:defRPr>
      </a:lvl7pPr>
      <a:lvl8pPr marL="771525" algn="ctr" rtl="0" fontAlgn="base">
        <a:spcBef>
          <a:spcPct val="0"/>
        </a:spcBef>
        <a:spcAft>
          <a:spcPct val="0"/>
        </a:spcAft>
        <a:defRPr sz="2475">
          <a:solidFill>
            <a:schemeClr val="tx1"/>
          </a:solidFill>
          <a:latin typeface="Calibri" pitchFamily="34" charset="0"/>
        </a:defRPr>
      </a:lvl8pPr>
      <a:lvl9pPr marL="1028700" algn="ctr" rtl="0" fontAlgn="base">
        <a:spcBef>
          <a:spcPct val="0"/>
        </a:spcBef>
        <a:spcAft>
          <a:spcPct val="0"/>
        </a:spcAft>
        <a:defRPr sz="2475">
          <a:solidFill>
            <a:schemeClr val="tx1"/>
          </a:solidFill>
          <a:latin typeface="Calibri" pitchFamily="34" charset="0"/>
        </a:defRPr>
      </a:lvl9pPr>
    </p:titleStyle>
    <p:bodyStyle>
      <a:lvl1pPr marL="192881" indent="-192881"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4350" y="1714500"/>
            <a:ext cx="5697764" cy="1645920"/>
          </a:xfrm>
        </p:spPr>
        <p:txBody>
          <a:bodyPr/>
          <a:lstStyle/>
          <a:p>
            <a:r>
              <a:rPr lang="en-US" dirty="0"/>
              <a:t>Civil War Propaganda</a:t>
            </a:r>
          </a:p>
        </p:txBody>
      </p:sp>
      <p:sp>
        <p:nvSpPr>
          <p:cNvPr id="5" name="Subtitle 4">
            <a:extLst>
              <a:ext uri="{FF2B5EF4-FFF2-40B4-BE49-F238E27FC236}">
                <a16:creationId xmlns:a16="http://schemas.microsoft.com/office/drawing/2014/main" id="{8B5BA513-73A5-4B0F-80B1-9B06B057A541}"/>
              </a:ext>
            </a:extLst>
          </p:cNvPr>
          <p:cNvSpPr>
            <a:spLocks noGrp="1"/>
          </p:cNvSpPr>
          <p:nvPr>
            <p:ph type="subTitle" idx="1"/>
          </p:nvPr>
        </p:nvSpPr>
        <p:spPr/>
        <p:txBody>
          <a:bodyPr/>
          <a:lstStyle/>
          <a:p>
            <a:r>
              <a:rPr lang="en-US" dirty="0"/>
              <a:t>Primary Source Influence Analysis</a:t>
            </a:r>
          </a:p>
          <a:p>
            <a:r>
              <a:rPr lang="en-US" dirty="0"/>
              <a:t/>
            </a:r>
            <a:br>
              <a:rPr lang="en-US" dirty="0"/>
            </a:br>
            <a:endParaRPr lang="en-US" dirty="0"/>
          </a:p>
        </p:txBody>
      </p:sp>
    </p:spTree>
    <p:extLst>
      <p:ext uri="{BB962C8B-B14F-4D97-AF65-F5344CB8AC3E}">
        <p14:creationId xmlns:p14="http://schemas.microsoft.com/office/powerpoint/2010/main" val="209557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Day 2</a:t>
            </a:r>
            <a:endParaRPr/>
          </a:p>
        </p:txBody>
      </p:sp>
      <p:sp>
        <p:nvSpPr>
          <p:cNvPr id="111" name="Google Shape;111;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Propaganda is:</a:t>
            </a:r>
            <a:endParaRPr/>
          </a:p>
        </p:txBody>
      </p:sp>
      <p:sp>
        <p:nvSpPr>
          <p:cNvPr id="112" name="Google Shape;112;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Influence means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Primary Source #1 review</a:t>
            </a:r>
            <a:endParaRPr/>
          </a:p>
        </p:txBody>
      </p:sp>
      <p:sp>
        <p:nvSpPr>
          <p:cNvPr id="118" name="Google Shape;118;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19" name="Google Shape;119;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Recap of Source #1</a:t>
            </a:r>
            <a:endParaRPr/>
          </a:p>
        </p:txBody>
      </p:sp>
      <p:pic>
        <p:nvPicPr>
          <p:cNvPr id="120" name="Google Shape;120;p22"/>
          <p:cNvPicPr preferRelativeResize="0"/>
          <p:nvPr/>
        </p:nvPicPr>
        <p:blipFill>
          <a:blip r:embed="rId3">
            <a:alphaModFix/>
          </a:blip>
          <a:stretch>
            <a:fillRect/>
          </a:stretch>
        </p:blipFill>
        <p:spPr>
          <a:xfrm>
            <a:off x="260075" y="1017725"/>
            <a:ext cx="4311925" cy="3865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2: OPTIONS</a:t>
            </a:r>
            <a:endParaRPr/>
          </a:p>
        </p:txBody>
      </p:sp>
      <p:sp>
        <p:nvSpPr>
          <p:cNvPr id="126" name="Google Shape;126;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may select to have</a:t>
            </a:r>
            <a:endParaRPr/>
          </a:p>
          <a:p>
            <a:pPr marL="0" lvl="0" indent="0" algn="l" rtl="0">
              <a:spcBef>
                <a:spcPts val="1600"/>
              </a:spcBef>
              <a:spcAft>
                <a:spcPts val="0"/>
              </a:spcAft>
              <a:buNone/>
            </a:pPr>
            <a:r>
              <a:rPr lang="en"/>
              <a:t> ALL students use BOTH sources</a:t>
            </a:r>
            <a:endParaRPr/>
          </a:p>
          <a:p>
            <a:pPr marL="0" lvl="0" indent="0" algn="l" rtl="0">
              <a:spcBef>
                <a:spcPts val="1600"/>
              </a:spcBef>
              <a:spcAft>
                <a:spcPts val="0"/>
              </a:spcAft>
              <a:buNone/>
            </a:pPr>
            <a:r>
              <a:rPr lang="en"/>
              <a:t>Differentiated based on reading-comfort level</a:t>
            </a:r>
            <a:endParaRPr/>
          </a:p>
          <a:p>
            <a:pPr marL="0" lvl="0" indent="0" algn="l" rtl="0">
              <a:spcBef>
                <a:spcPts val="1600"/>
              </a:spcBef>
              <a:spcAft>
                <a:spcPts val="0"/>
              </a:spcAft>
              <a:buNone/>
            </a:pPr>
            <a:r>
              <a:rPr lang="en"/>
              <a:t>	Emerging students-Photo and Caption</a:t>
            </a:r>
            <a:endParaRPr/>
          </a:p>
          <a:p>
            <a:pPr marL="0" lvl="0" indent="457200" algn="l" rtl="0">
              <a:spcBef>
                <a:spcPts val="1600"/>
              </a:spcBef>
              <a:spcAft>
                <a:spcPts val="0"/>
              </a:spcAft>
              <a:buNone/>
            </a:pPr>
            <a:r>
              <a:rPr lang="en"/>
              <a:t>At grade level students-newspaper article                                                                                                                                              </a:t>
            </a:r>
            <a:endParaRPr/>
          </a:p>
          <a:p>
            <a:pPr marL="0" lvl="0" indent="457200" algn="l" rtl="0">
              <a:spcBef>
                <a:spcPts val="1600"/>
              </a:spcBef>
              <a:spcAft>
                <a:spcPts val="0"/>
              </a:spcAft>
              <a:buNone/>
            </a:pPr>
            <a:r>
              <a:rPr lang="en"/>
              <a:t>      (2 paragraph section)</a:t>
            </a:r>
            <a:endParaRPr/>
          </a:p>
          <a:p>
            <a:pPr marL="0" lvl="0" indent="0" algn="l" rtl="0">
              <a:spcBef>
                <a:spcPts val="1600"/>
              </a:spcBef>
              <a:spcAft>
                <a:spcPts val="0"/>
              </a:spcAft>
              <a:buNone/>
            </a:pPr>
            <a:r>
              <a:rPr lang="en"/>
              <a:t>            Advanced students-newspaper article</a:t>
            </a:r>
            <a:endParaRPr/>
          </a:p>
          <a:p>
            <a:pPr marL="0" lvl="0" indent="0" algn="l" rtl="0">
              <a:spcBef>
                <a:spcPts val="1600"/>
              </a:spcBef>
              <a:spcAft>
                <a:spcPts val="1600"/>
              </a:spcAft>
              <a:buNone/>
            </a:pPr>
            <a:r>
              <a:rPr lang="en"/>
              <a:t>                  (entire article)</a:t>
            </a:r>
            <a:endParaRPr/>
          </a:p>
        </p:txBody>
      </p:sp>
      <p:sp>
        <p:nvSpPr>
          <p:cNvPr id="127" name="Google Shape;127;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 that may help with background knowledge:</a:t>
            </a:r>
            <a:endParaRPr/>
          </a:p>
          <a:p>
            <a:pPr marL="0" lvl="0" indent="0" algn="l" rtl="0">
              <a:spcBef>
                <a:spcPts val="1600"/>
              </a:spcBef>
              <a:spcAft>
                <a:spcPts val="1600"/>
              </a:spcAft>
              <a:buNone/>
            </a:pPr>
            <a:r>
              <a:rPr lang="en"/>
              <a:t>(Picture book about Old Abe)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Primary Source #2: Old Abe Symbolism</a:t>
            </a:r>
            <a:endParaRPr/>
          </a:p>
        </p:txBody>
      </p:sp>
      <p:sp>
        <p:nvSpPr>
          <p:cNvPr id="133" name="Google Shape;133;p24"/>
          <p:cNvSpPr txBox="1">
            <a:spLocks noGrp="1"/>
          </p:cNvSpPr>
          <p:nvPr>
            <p:ph type="body" idx="1"/>
          </p:nvPr>
        </p:nvSpPr>
        <p:spPr>
          <a:xfrm>
            <a:off x="4832400" y="1152474"/>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5" name="Google Shape;135;p24"/>
          <p:cNvPicPr preferRelativeResize="0"/>
          <p:nvPr/>
        </p:nvPicPr>
        <p:blipFill>
          <a:blip r:embed="rId3">
            <a:alphaModFix/>
          </a:blip>
          <a:stretch>
            <a:fillRect/>
          </a:stretch>
        </p:blipFill>
        <p:spPr>
          <a:xfrm>
            <a:off x="843118" y="1152474"/>
            <a:ext cx="2369209" cy="38364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Primary Source Chart: Column 2</a:t>
            </a:r>
            <a:endParaRPr/>
          </a:p>
        </p:txBody>
      </p:sp>
      <p:sp>
        <p:nvSpPr>
          <p:cNvPr id="141" name="Google Shape;141;p25"/>
          <p:cNvSpPr txBox="1">
            <a:spLocks noGrp="1"/>
          </p:cNvSpPr>
          <p:nvPr>
            <p:ph type="body" idx="1"/>
          </p:nvPr>
        </p:nvSpPr>
        <p:spPr>
          <a:xfrm>
            <a:off x="2700550" y="1111500"/>
            <a:ext cx="3430800" cy="81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Differentiation:</a:t>
            </a:r>
            <a:endParaRPr/>
          </a:p>
          <a:p>
            <a:pPr marL="0" lvl="0" indent="0" algn="l" rtl="0">
              <a:spcBef>
                <a:spcPts val="1600"/>
              </a:spcBef>
              <a:spcAft>
                <a:spcPts val="0"/>
              </a:spcAft>
              <a:buNone/>
            </a:pPr>
            <a:r>
              <a:rPr lang="en"/>
              <a:t>Emerging Students can use the enhanced photo and caption</a:t>
            </a:r>
            <a:endParaRPr/>
          </a:p>
          <a:p>
            <a:pPr marL="0" lvl="0" indent="0" algn="l" rtl="0">
              <a:spcBef>
                <a:spcPts val="1600"/>
              </a:spcBef>
              <a:spcAft>
                <a:spcPts val="0"/>
              </a:spcAft>
              <a:buNone/>
            </a:pPr>
            <a:r>
              <a:rPr lang="en"/>
              <a:t>At level Students: can read 2 paragraph section of newspaper article</a:t>
            </a:r>
            <a:endParaRPr/>
          </a:p>
          <a:p>
            <a:pPr marL="0" lvl="0" indent="0" algn="l" rtl="0">
              <a:spcBef>
                <a:spcPts val="1600"/>
              </a:spcBef>
              <a:spcAft>
                <a:spcPts val="0"/>
              </a:spcAft>
              <a:buNone/>
            </a:pPr>
            <a:r>
              <a:rPr lang="en"/>
              <a:t>Advanced students can use the written newspaper article.</a:t>
            </a:r>
            <a:endParaRPr/>
          </a:p>
          <a:p>
            <a:pPr marL="0" lvl="0" indent="0" algn="l" rtl="0">
              <a:spcBef>
                <a:spcPts val="1600"/>
              </a:spcBef>
              <a:spcAft>
                <a:spcPts val="1600"/>
              </a:spcAft>
              <a:buNone/>
            </a:pPr>
            <a:endParaRPr/>
          </a:p>
        </p:txBody>
      </p:sp>
      <p:sp>
        <p:nvSpPr>
          <p:cNvPr id="142" name="Google Shape;142;p25"/>
          <p:cNvSpPr txBox="1">
            <a:spLocks noGrp="1"/>
          </p:cNvSpPr>
          <p:nvPr>
            <p:ph type="body" idx="2"/>
          </p:nvPr>
        </p:nvSpPr>
        <p:spPr>
          <a:xfrm>
            <a:off x="229724" y="4017300"/>
            <a:ext cx="5277615" cy="1126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200" dirty="0">
                <a:solidFill>
                  <a:srgbClr val="000000"/>
                </a:solidFill>
                <a:highlight>
                  <a:srgbClr val="FFFFFF"/>
                </a:highlight>
                <a:latin typeface="Arial"/>
                <a:ea typeface="Arial"/>
                <a:cs typeface="Arial"/>
                <a:sym typeface="Arial"/>
              </a:rPr>
              <a:t>The caption for this photo says “Old Abe, eagle mascot of 8th Wisconsin Regiment. Probably the photograph by J.S Fuller taken in Madison, WI, in September 1861, on the occasion of the mustering in of the regiment, when the eagle was about 11 months old. </a:t>
            </a:r>
            <a:endParaRPr dirty="0"/>
          </a:p>
        </p:txBody>
      </p:sp>
      <p:pic>
        <p:nvPicPr>
          <p:cNvPr id="143" name="Google Shape;143;p25"/>
          <p:cNvPicPr preferRelativeResize="0"/>
          <p:nvPr/>
        </p:nvPicPr>
        <p:blipFill>
          <a:blip r:embed="rId3">
            <a:alphaModFix/>
          </a:blip>
          <a:stretch>
            <a:fillRect/>
          </a:stretch>
        </p:blipFill>
        <p:spPr>
          <a:xfrm>
            <a:off x="731800" y="1052513"/>
            <a:ext cx="1876425" cy="3038475"/>
          </a:xfrm>
          <a:prstGeom prst="rect">
            <a:avLst/>
          </a:prstGeom>
          <a:noFill/>
          <a:ln>
            <a:noFill/>
          </a:ln>
        </p:spPr>
      </p:pic>
      <p:pic>
        <p:nvPicPr>
          <p:cNvPr id="144" name="Google Shape;144;p25"/>
          <p:cNvPicPr preferRelativeResize="0"/>
          <p:nvPr/>
        </p:nvPicPr>
        <p:blipFill>
          <a:blip r:embed="rId4">
            <a:alphaModFix/>
          </a:blip>
          <a:stretch>
            <a:fillRect/>
          </a:stretch>
        </p:blipFill>
        <p:spPr>
          <a:xfrm>
            <a:off x="6252724" y="1031801"/>
            <a:ext cx="1876425" cy="30799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77550" y="185550"/>
            <a:ext cx="9016800" cy="83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Primary Source Chart:Column 3 COMPARE</a:t>
            </a:r>
            <a:endParaRPr/>
          </a:p>
        </p:txBody>
      </p:sp>
      <p:sp>
        <p:nvSpPr>
          <p:cNvPr id="150" name="Google Shape;150;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1" name="Google Shape;151;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2" name="Google Shape;152;p26"/>
          <p:cNvPicPr preferRelativeResize="0"/>
          <p:nvPr/>
        </p:nvPicPr>
        <p:blipFill>
          <a:blip r:embed="rId3">
            <a:alphaModFix/>
          </a:blip>
          <a:stretch>
            <a:fillRect/>
          </a:stretch>
        </p:blipFill>
        <p:spPr>
          <a:xfrm>
            <a:off x="540125" y="1162575"/>
            <a:ext cx="3861275" cy="3461825"/>
          </a:xfrm>
          <a:prstGeom prst="rect">
            <a:avLst/>
          </a:prstGeom>
          <a:noFill/>
          <a:ln>
            <a:noFill/>
          </a:ln>
        </p:spPr>
      </p:pic>
      <p:pic>
        <p:nvPicPr>
          <p:cNvPr id="153" name="Google Shape;153;p26"/>
          <p:cNvPicPr preferRelativeResize="0"/>
          <p:nvPr/>
        </p:nvPicPr>
        <p:blipFill>
          <a:blip r:embed="rId4">
            <a:alphaModFix/>
          </a:blip>
          <a:stretch>
            <a:fillRect/>
          </a:stretch>
        </p:blipFill>
        <p:spPr>
          <a:xfrm>
            <a:off x="4904125" y="1162575"/>
            <a:ext cx="1876425" cy="3038475"/>
          </a:xfrm>
          <a:prstGeom prst="rect">
            <a:avLst/>
          </a:prstGeom>
          <a:noFill/>
          <a:ln>
            <a:noFill/>
          </a:ln>
        </p:spPr>
      </p:pic>
      <p:pic>
        <p:nvPicPr>
          <p:cNvPr id="154" name="Google Shape;154;p26"/>
          <p:cNvPicPr preferRelativeResize="0"/>
          <p:nvPr/>
        </p:nvPicPr>
        <p:blipFill>
          <a:blip r:embed="rId5">
            <a:alphaModFix/>
          </a:blip>
          <a:stretch>
            <a:fillRect/>
          </a:stretch>
        </p:blipFill>
        <p:spPr>
          <a:xfrm>
            <a:off x="6981117" y="1152476"/>
            <a:ext cx="1851183" cy="3038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was Propaganda used to influence the US Civil War?</a:t>
            </a:r>
            <a:endParaRPr/>
          </a:p>
        </p:txBody>
      </p:sp>
      <p:sp>
        <p:nvSpPr>
          <p:cNvPr id="160" name="Google Shape;160;p27"/>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Was that a good or bad action for the people of Wisconsin?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139025" y="134325"/>
            <a:ext cx="8693400" cy="8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EXTENSION: Essential questions to extend the lesson or connect to “us today”</a:t>
            </a:r>
            <a:endParaRPr/>
          </a:p>
          <a:p>
            <a:pPr marL="0" lvl="0" indent="0" algn="l" rtl="0">
              <a:spcBef>
                <a:spcPts val="0"/>
              </a:spcBef>
              <a:spcAft>
                <a:spcPts val="0"/>
              </a:spcAft>
              <a:buNone/>
            </a:pPr>
            <a:endParaRPr/>
          </a:p>
        </p:txBody>
      </p:sp>
      <p:sp>
        <p:nvSpPr>
          <p:cNvPr id="166" name="Google Shape;166;p28"/>
          <p:cNvSpPr txBox="1">
            <a:spLocks noGrp="1"/>
          </p:cNvSpPr>
          <p:nvPr>
            <p:ph type="body" idx="1"/>
          </p:nvPr>
        </p:nvSpPr>
        <p:spPr>
          <a:xfrm>
            <a:off x="260475" y="1521350"/>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solidFill>
                  <a:schemeClr val="accent3"/>
                </a:solidFill>
                <a:latin typeface="Alfa Slab One"/>
                <a:ea typeface="Alfa Slab One"/>
                <a:cs typeface="Alfa Slab One"/>
                <a:sym typeface="Alfa Slab One"/>
              </a:rPr>
              <a:t>How does Propaganda influence us?</a:t>
            </a:r>
            <a:endParaRPr sz="3000">
              <a:solidFill>
                <a:schemeClr val="accent3"/>
              </a:solidFill>
              <a:latin typeface="Alfa Slab One"/>
              <a:ea typeface="Alfa Slab One"/>
              <a:cs typeface="Alfa Slab One"/>
              <a:sym typeface="Alfa Slab One"/>
            </a:endParaRPr>
          </a:p>
          <a:p>
            <a:pPr marL="0" lvl="0" indent="0" algn="l" rtl="0">
              <a:lnSpc>
                <a:spcPct val="100000"/>
              </a:lnSpc>
              <a:spcBef>
                <a:spcPts val="0"/>
              </a:spcBef>
              <a:spcAft>
                <a:spcPts val="0"/>
              </a:spcAft>
              <a:buNone/>
            </a:pPr>
            <a:endParaRPr sz="3000">
              <a:solidFill>
                <a:schemeClr val="accent3"/>
              </a:solidFill>
              <a:latin typeface="Alfa Slab One"/>
              <a:ea typeface="Alfa Slab One"/>
              <a:cs typeface="Alfa Slab One"/>
              <a:sym typeface="Alfa Slab One"/>
            </a:endParaRPr>
          </a:p>
          <a:p>
            <a:pPr marL="0" lvl="0" indent="0" algn="l" rtl="0">
              <a:lnSpc>
                <a:spcPct val="100000"/>
              </a:lnSpc>
              <a:spcBef>
                <a:spcPts val="0"/>
              </a:spcBef>
              <a:spcAft>
                <a:spcPts val="0"/>
              </a:spcAft>
              <a:buNone/>
            </a:pPr>
            <a:r>
              <a:rPr lang="en" sz="3000">
                <a:solidFill>
                  <a:schemeClr val="accent3"/>
                </a:solidFill>
                <a:latin typeface="Alfa Slab One"/>
                <a:ea typeface="Alfa Slab One"/>
                <a:cs typeface="Alfa Slab One"/>
                <a:sym typeface="Alfa Slab One"/>
              </a:rPr>
              <a:t>Is that a good or bad situation?</a:t>
            </a:r>
            <a:endParaRPr sz="3000">
              <a:solidFill>
                <a:schemeClr val="accent3"/>
              </a:solidFill>
              <a:latin typeface="Alfa Slab One"/>
              <a:ea typeface="Alfa Slab One"/>
              <a:cs typeface="Alfa Slab One"/>
              <a:sym typeface="Alfa Slab One"/>
            </a:endParaRPr>
          </a:p>
        </p:txBody>
      </p:sp>
      <p:sp>
        <p:nvSpPr>
          <p:cNvPr id="167" name="Google Shape;167;p28"/>
          <p:cNvSpPr txBox="1">
            <a:spLocks noGrp="1"/>
          </p:cNvSpPr>
          <p:nvPr>
            <p:ph type="body" idx="2"/>
          </p:nvPr>
        </p:nvSpPr>
        <p:spPr>
          <a:xfrm>
            <a:off x="4832525" y="1572550"/>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solidFill>
                  <a:schemeClr val="accent3"/>
                </a:solidFill>
                <a:latin typeface="Alfa Slab One"/>
                <a:ea typeface="Alfa Slab One"/>
                <a:cs typeface="Alfa Slab One"/>
                <a:sym typeface="Alfa Slab One"/>
              </a:rPr>
              <a:t>How  is symbolism demonstrated in our daily lives? Does it influence us?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13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was Propaganda used to influence the US Civil War?</a:t>
            </a:r>
            <a:endParaRPr/>
          </a:p>
        </p:txBody>
      </p:sp>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Was that a good or bad action for the people of Wisconsin?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is Propaganda?</a:t>
            </a:r>
            <a:endParaRPr/>
          </a:p>
        </p:txBody>
      </p:sp>
      <p:sp>
        <p:nvSpPr>
          <p:cNvPr id="63" name="Google Shape;63;p14"/>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Propaganda in:</a:t>
            </a:r>
            <a:endParaRPr/>
          </a:p>
        </p:txBody>
      </p:sp>
      <p:sp>
        <p:nvSpPr>
          <p:cNvPr id="69" name="Google Shape;69;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b="1" u="sng"/>
              <a:t>Times of Warfare</a:t>
            </a:r>
            <a:endParaRPr sz="2600" b="1" u="sng"/>
          </a:p>
        </p:txBody>
      </p:sp>
      <p:sp>
        <p:nvSpPr>
          <p:cNvPr id="70" name="Google Shape;70;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b="1" u="sng"/>
              <a:t>Times of Peace</a:t>
            </a:r>
            <a:endParaRPr sz="2600" b="1" u="sng"/>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87800" y="595975"/>
            <a:ext cx="8965200" cy="19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INFLUENCE</a:t>
            </a:r>
            <a:endParaRPr/>
          </a:p>
          <a:p>
            <a:pPr marL="0" lvl="0" indent="0" algn="ctr" rtl="0">
              <a:spcBef>
                <a:spcPts val="0"/>
              </a:spcBef>
              <a:spcAft>
                <a:spcPts val="0"/>
              </a:spcAft>
              <a:buNone/>
            </a:pPr>
            <a:r>
              <a:rPr lang="en"/>
              <a:t>means...</a:t>
            </a:r>
            <a:endParaRPr/>
          </a:p>
        </p:txBody>
      </p:sp>
      <p:sp>
        <p:nvSpPr>
          <p:cNvPr id="76" name="Google Shape;76;p16"/>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Influence:</a:t>
            </a:r>
            <a:endParaRPr/>
          </a:p>
        </p:txBody>
      </p:sp>
      <p:sp>
        <p:nvSpPr>
          <p:cNvPr id="82" name="Google Shape;82;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b="1" u="sng"/>
              <a:t>positive</a:t>
            </a:r>
            <a:endParaRPr sz="2600" b="1" u="sng"/>
          </a:p>
        </p:txBody>
      </p:sp>
      <p:sp>
        <p:nvSpPr>
          <p:cNvPr id="83" name="Google Shape;83;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b="1" u="sng"/>
              <a:t>negative</a:t>
            </a:r>
            <a:endParaRPr sz="2600" b="1" u="sng"/>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13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 What might propaganda be used for during the U.S. Civil War?</a:t>
            </a:r>
            <a:endParaRPr/>
          </a:p>
        </p:txBody>
      </p:sp>
      <p:sp>
        <p:nvSpPr>
          <p:cNvPr id="89" name="Google Shape;89;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90" name="Google Shape;90;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Primary Source Chart: Column 1</a:t>
            </a:r>
            <a:endParaRPr/>
          </a:p>
        </p:txBody>
      </p:sp>
      <p:sp>
        <p:nvSpPr>
          <p:cNvPr id="96" name="Google Shape;96;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97" name="Google Shape;97;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8" name="Google Shape;98;p19"/>
          <p:cNvPicPr preferRelativeResize="0"/>
          <p:nvPr/>
        </p:nvPicPr>
        <p:blipFill>
          <a:blip r:embed="rId3">
            <a:alphaModFix/>
          </a:blip>
          <a:stretch>
            <a:fillRect/>
          </a:stretch>
        </p:blipFill>
        <p:spPr>
          <a:xfrm>
            <a:off x="260075" y="1017725"/>
            <a:ext cx="4311925" cy="3865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72850"/>
            <a:ext cx="8520600" cy="11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End to Day 1) </a:t>
            </a:r>
            <a:endParaRPr/>
          </a:p>
          <a:p>
            <a:pPr marL="0" lvl="0" indent="0" algn="l" rtl="0">
              <a:spcBef>
                <a:spcPts val="0"/>
              </a:spcBef>
              <a:spcAft>
                <a:spcPts val="0"/>
              </a:spcAft>
              <a:buNone/>
            </a:pPr>
            <a:r>
              <a:rPr lang="en"/>
              <a:t>                      Or continue to Slide 11</a:t>
            </a:r>
            <a:endParaRPr/>
          </a:p>
        </p:txBody>
      </p:sp>
      <p:sp>
        <p:nvSpPr>
          <p:cNvPr id="104" name="Google Shape;104;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Ticket out of the room:</a:t>
            </a:r>
            <a:endParaRPr/>
          </a:p>
          <a:p>
            <a:pPr marL="0" lvl="0" indent="0" algn="l" rtl="0">
              <a:spcBef>
                <a:spcPts val="1600"/>
              </a:spcBef>
              <a:spcAft>
                <a:spcPts val="0"/>
              </a:spcAft>
              <a:buNone/>
            </a:pPr>
            <a:r>
              <a:rPr lang="en"/>
              <a:t>Students a piece of paper write their thoughts about</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How was propaganda used during the Civil War?</a:t>
            </a:r>
            <a:endParaRPr/>
          </a:p>
        </p:txBody>
      </p:sp>
      <p:sp>
        <p:nvSpPr>
          <p:cNvPr id="105" name="Google Shape;105;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Use of Google Form:</a:t>
            </a:r>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d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722100A1D21042BD1005C90A84DA7F" ma:contentTypeVersion="11" ma:contentTypeDescription="Create a new document." ma:contentTypeScope="" ma:versionID="2090e0c8839e92bcddad6d5db9e69551">
  <xsd:schema xmlns:xsd="http://www.w3.org/2001/XMLSchema" xmlns:xs="http://www.w3.org/2001/XMLSchema" xmlns:p="http://schemas.microsoft.com/office/2006/metadata/properties" xmlns:ns2="c932b7d0-5b58-4a5a-a7c8-686167cac2bc" xmlns:ns3="a8f12431-8a05-4ffc-a0cf-b3ee375f1865" targetNamespace="http://schemas.microsoft.com/office/2006/metadata/properties" ma:root="true" ma:fieldsID="afddfbe25dd15516ae279df246ad0b21" ns2:_="" ns3:_="">
    <xsd:import namespace="c932b7d0-5b58-4a5a-a7c8-686167cac2bc"/>
    <xsd:import namespace="a8f12431-8a05-4ffc-a0cf-b3ee375f18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32b7d0-5b58-4a5a-a7c8-686167cac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f12431-8a05-4ffc-a0cf-b3ee375f186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611023-D94E-407C-A620-3052303628D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D243BF4-71CC-4938-A8F7-492DBB749B54}">
  <ds:schemaRefs>
    <ds:schemaRef ds:uri="http://schemas.microsoft.com/sharepoint/v3/contenttype/forms"/>
  </ds:schemaRefs>
</ds:datastoreItem>
</file>

<file path=customXml/itemProps3.xml><?xml version="1.0" encoding="utf-8"?>
<ds:datastoreItem xmlns:ds="http://schemas.openxmlformats.org/officeDocument/2006/customXml" ds:itemID="{F694871F-7B29-4DDE-965E-12B21535D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32b7d0-5b58-4a5a-a7c8-686167cac2bc"/>
    <ds:schemaRef ds:uri="a8f12431-8a05-4ffc-a0cf-b3ee375f1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364</Words>
  <Application>Microsoft Office PowerPoint</Application>
  <PresentationFormat>On-screen Show (16:9)</PresentationFormat>
  <Paragraphs>54</Paragraphs>
  <Slides>18</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Alfa Slab One</vt:lpstr>
      <vt:lpstr>Arial</vt:lpstr>
      <vt:lpstr>Calibri</vt:lpstr>
      <vt:lpstr>Proxima Nova</vt:lpstr>
      <vt:lpstr>Gameday</vt:lpstr>
      <vt:lpstr>Main Title</vt:lpstr>
      <vt:lpstr>End Title</vt:lpstr>
      <vt:lpstr>Civil War Propaganda</vt:lpstr>
      <vt:lpstr>How was Propaganda used to influence the US Civil War?</vt:lpstr>
      <vt:lpstr>What is Propaganda?</vt:lpstr>
      <vt:lpstr>Propaganda in:</vt:lpstr>
      <vt:lpstr>INFLUENCE means...</vt:lpstr>
      <vt:lpstr>Influence:</vt:lpstr>
      <vt:lpstr>Brainstorm: What might propaganda be used for during the U.S. Civil War?</vt:lpstr>
      <vt:lpstr>Primary Source Chart: Column 1</vt:lpstr>
      <vt:lpstr>(Potential End to Day 1)                        Or continue to Slide 11</vt:lpstr>
      <vt:lpstr>Day 2</vt:lpstr>
      <vt:lpstr>Primary Source #1 review</vt:lpstr>
      <vt:lpstr>Source 2: OPTIONS</vt:lpstr>
      <vt:lpstr>Primary Source #2: Old Abe Symbolism</vt:lpstr>
      <vt:lpstr>Primary Source Chart: Column 2</vt:lpstr>
      <vt:lpstr>Primary Source Chart:Column 3 COMPARE</vt:lpstr>
      <vt:lpstr>How was Propaganda used to influence the US Civil War?</vt:lpstr>
      <vt:lpstr>EXTENSION: Essential questions to extend the lesson or connect to “us today”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Source Analysis</dc:title>
  <dc:creator>Taylor A. Harris</dc:creator>
  <cp:lastModifiedBy>Yvonne R Muller</cp:lastModifiedBy>
  <cp:revision>7</cp:revision>
  <dcterms:modified xsi:type="dcterms:W3CDTF">2021-03-13T00:05:13Z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0x01010056722100A1D21042BD1005C90A84DA7F</vt:lpwstr>
  </property>
</Properties>
</file>